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embeddedFontLst>
    <p:embeddedFont>
      <p:font typeface="Century Schoolbook" panose="02040604050505020304" pitchFamily="18" charset="0"/>
      <p:regular r:id="rId16"/>
      <p:bold r:id="rId17"/>
      <p:italic r:id="rId18"/>
      <p:boldItalic r:id="rId19"/>
    </p:embeddedFont>
    <p:embeddedFont>
      <p:font typeface="Wingdings 2" panose="05020102010507070707" pitchFamily="18" charset="2"/>
      <p:regular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2F9CD-6665-42D8-97FE-388764EC80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C14AB0E-CD79-47F9-81C5-9B2992FACFED}">
      <dgm:prSet/>
      <dgm:spPr/>
      <dgm:t>
        <a:bodyPr/>
        <a:lstStyle/>
        <a:p>
          <a:pPr rtl="0"/>
          <a:r>
            <a:rPr lang="es-CO" b="0" i="0" dirty="0"/>
            <a:t>Ciclo 1: </a:t>
          </a:r>
          <a:r>
            <a:rPr lang="es-CO" b="0" i="0" dirty="0" err="1"/>
            <a:t>Rest</a:t>
          </a:r>
          <a:r>
            <a:rPr lang="es-CO" b="0" i="0" dirty="0"/>
            <a:t> y Front-</a:t>
          </a:r>
          <a:r>
            <a:rPr lang="es-CO" b="0" i="0" dirty="0" err="1"/>
            <a:t>End</a:t>
          </a:r>
          <a:r>
            <a:rPr lang="es-CO" b="0" i="0" dirty="0"/>
            <a:t> Básico</a:t>
          </a:r>
          <a:endParaRPr lang="es-CO" dirty="0"/>
        </a:p>
      </dgm:t>
    </dgm:pt>
    <dgm:pt modelId="{582E7390-4B8B-4A98-B6D7-B57CD84B1BF2}" type="parTrans" cxnId="{DD61B0D7-1521-4FA6-83B4-CA777667C07D}">
      <dgm:prSet/>
      <dgm:spPr/>
      <dgm:t>
        <a:bodyPr/>
        <a:lstStyle/>
        <a:p>
          <a:endParaRPr lang="es-CO"/>
        </a:p>
      </dgm:t>
    </dgm:pt>
    <dgm:pt modelId="{E9A8C958-EAE4-4CE9-B03C-0962A0B324F7}" type="sibTrans" cxnId="{DD61B0D7-1521-4FA6-83B4-CA777667C07D}">
      <dgm:prSet/>
      <dgm:spPr/>
      <dgm:t>
        <a:bodyPr/>
        <a:lstStyle/>
        <a:p>
          <a:endParaRPr lang="es-CO"/>
        </a:p>
      </dgm:t>
    </dgm:pt>
    <dgm:pt modelId="{AF70736E-0E40-48CC-BF70-672646AB2EFE}">
      <dgm:prSet/>
      <dgm:spPr/>
      <dgm:t>
        <a:bodyPr/>
        <a:lstStyle/>
        <a:p>
          <a:pPr rtl="0"/>
          <a:r>
            <a:rPr lang="es-CO" b="0" i="0"/>
            <a:t>Ciclo 2 : Proyecto Web</a:t>
          </a:r>
          <a:endParaRPr lang="es-CO"/>
        </a:p>
      </dgm:t>
    </dgm:pt>
    <dgm:pt modelId="{C27D1725-EBB7-4DFC-AEEA-0BCA3CAB496E}" type="parTrans" cxnId="{876F609C-0675-43B0-B3A1-C496F02086AD}">
      <dgm:prSet/>
      <dgm:spPr/>
      <dgm:t>
        <a:bodyPr/>
        <a:lstStyle/>
        <a:p>
          <a:endParaRPr lang="es-CO"/>
        </a:p>
      </dgm:t>
    </dgm:pt>
    <dgm:pt modelId="{070FB440-0569-4E92-8AE2-9C4639CA46EB}" type="sibTrans" cxnId="{876F609C-0675-43B0-B3A1-C496F02086AD}">
      <dgm:prSet/>
      <dgm:spPr/>
      <dgm:t>
        <a:bodyPr/>
        <a:lstStyle/>
        <a:p>
          <a:endParaRPr lang="es-CO"/>
        </a:p>
      </dgm:t>
    </dgm:pt>
    <dgm:pt modelId="{15C67997-D911-41F0-A452-80F6398181CD}">
      <dgm:prSet/>
      <dgm:spPr/>
      <dgm:t>
        <a:bodyPr/>
        <a:lstStyle/>
        <a:p>
          <a:pPr rtl="0"/>
          <a:r>
            <a:rPr lang="es-CO" b="0" i="0"/>
            <a:t>Ciclo3: </a:t>
          </a:r>
          <a:endParaRPr lang="es-CO"/>
        </a:p>
      </dgm:t>
    </dgm:pt>
    <dgm:pt modelId="{B5857DAD-E0AF-4F23-BFE5-DD31A23C8CAB}" type="parTrans" cxnId="{AA5C5347-3568-4000-951B-004B5ED29C3C}">
      <dgm:prSet/>
      <dgm:spPr/>
      <dgm:t>
        <a:bodyPr/>
        <a:lstStyle/>
        <a:p>
          <a:endParaRPr lang="es-CO"/>
        </a:p>
      </dgm:t>
    </dgm:pt>
    <dgm:pt modelId="{AF69A7AF-D68C-4C27-89B6-33E4D2F12051}" type="sibTrans" cxnId="{AA5C5347-3568-4000-951B-004B5ED29C3C}">
      <dgm:prSet/>
      <dgm:spPr/>
      <dgm:t>
        <a:bodyPr/>
        <a:lstStyle/>
        <a:p>
          <a:endParaRPr lang="es-CO"/>
        </a:p>
      </dgm:t>
    </dgm:pt>
    <dgm:pt modelId="{B70DA4BA-A6E2-43F8-93FF-A7EFAD6B0E74}">
      <dgm:prSet/>
      <dgm:spPr/>
      <dgm:t>
        <a:bodyPr/>
        <a:lstStyle/>
        <a:p>
          <a:pPr rtl="0"/>
          <a:r>
            <a:rPr lang="es-CO" b="1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1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la capa de persistencia de la aplicación con sus pruebas.</a:t>
          </a:r>
          <a:endParaRPr lang="es-CO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1F82179-A3CB-4235-9F71-9462B6C52CA8}" type="parTrans" cxnId="{24946FE7-87AD-4522-8BAC-FA21C53B6837}">
      <dgm:prSet/>
      <dgm:spPr/>
      <dgm:t>
        <a:bodyPr/>
        <a:lstStyle/>
        <a:p>
          <a:endParaRPr lang="es-CO"/>
        </a:p>
      </dgm:t>
    </dgm:pt>
    <dgm:pt modelId="{3EA25CB2-9B79-4AC0-9248-FCB375D20C57}" type="sibTrans" cxnId="{24946FE7-87AD-4522-8BAC-FA21C53B6837}">
      <dgm:prSet/>
      <dgm:spPr/>
      <dgm:t>
        <a:bodyPr/>
        <a:lstStyle/>
        <a:p>
          <a:endParaRPr lang="es-CO"/>
        </a:p>
      </dgm:t>
    </dgm:pt>
    <dgm:pt modelId="{156A2523-831E-4962-8D50-9021B68B0C01}">
      <dgm:prSet/>
      <dgm:spPr/>
      <dgm:t>
        <a:bodyPr/>
        <a:lstStyle/>
        <a:p>
          <a:pPr rtl="0"/>
          <a:r>
            <a:rPr lang="es-CO" b="1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2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capa lógica de la aplicación y conectar la lógica con los recursos, la lógica con la persistencias. Desarrollar pruebas de la lógica.</a:t>
          </a:r>
          <a:endParaRPr lang="es-CO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D0D7CCE-6F28-436A-B8B9-7DB2EC8BF33C}" type="parTrans" cxnId="{8E9FECF7-AEC3-4703-8561-1E7A6CEDD57B}">
      <dgm:prSet/>
      <dgm:spPr/>
      <dgm:t>
        <a:bodyPr/>
        <a:lstStyle/>
        <a:p>
          <a:endParaRPr lang="es-CO"/>
        </a:p>
      </dgm:t>
    </dgm:pt>
    <dgm:pt modelId="{9CF9913C-AB51-4354-B505-547096E463E2}" type="sibTrans" cxnId="{8E9FECF7-AEC3-4703-8561-1E7A6CEDD57B}">
      <dgm:prSet/>
      <dgm:spPr/>
      <dgm:t>
        <a:bodyPr/>
        <a:lstStyle/>
        <a:p>
          <a:endParaRPr lang="es-CO"/>
        </a:p>
      </dgm:t>
    </dgm:pt>
    <dgm:pt modelId="{871ABCCC-3135-42D6-A777-0462D4A456AF}">
      <dgm:prSet/>
      <dgm:spPr/>
      <dgm:t>
        <a:bodyPr/>
        <a:lstStyle/>
        <a:p>
          <a:pPr rtl="0"/>
          <a:r>
            <a:rPr lang="es-CO" b="1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3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Integrar el </a:t>
          </a:r>
          <a:r>
            <a:rPr lang="es-CO" b="0" i="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front-end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con el back-</a:t>
          </a:r>
          <a:r>
            <a:rPr lang="es-CO" b="0" i="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end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. Mejorar la interface usuario de la aplicación. Realizar pruebas de usabilidad y de sistema.</a:t>
          </a:r>
          <a:endParaRPr lang="es-CO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52E31DE-E21C-4738-9B9E-B468B1F9E32C}" type="parTrans" cxnId="{DEF89922-287A-45EC-BFEE-80391E983F05}">
      <dgm:prSet/>
      <dgm:spPr/>
      <dgm:t>
        <a:bodyPr/>
        <a:lstStyle/>
        <a:p>
          <a:endParaRPr lang="es-CO"/>
        </a:p>
      </dgm:t>
    </dgm:pt>
    <dgm:pt modelId="{B749F465-DBD0-4A52-A810-2802717673B5}" type="sibTrans" cxnId="{DEF89922-287A-45EC-BFEE-80391E983F05}">
      <dgm:prSet/>
      <dgm:spPr/>
      <dgm:t>
        <a:bodyPr/>
        <a:lstStyle/>
        <a:p>
          <a:endParaRPr lang="es-CO"/>
        </a:p>
      </dgm:t>
    </dgm:pt>
    <dgm:pt modelId="{046FAC60-E946-4304-8738-DA419525F820}" type="pres">
      <dgm:prSet presAssocID="{54A2F9CD-6665-42D8-97FE-388764EC80AC}" presName="linear" presStyleCnt="0">
        <dgm:presLayoutVars>
          <dgm:animLvl val="lvl"/>
          <dgm:resizeHandles val="exact"/>
        </dgm:presLayoutVars>
      </dgm:prSet>
      <dgm:spPr/>
    </dgm:pt>
    <dgm:pt modelId="{E84771B0-2EF3-4818-A5AF-32BAC8B3D1D1}" type="pres">
      <dgm:prSet presAssocID="{2C14AB0E-CD79-47F9-81C5-9B2992FACF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FF8C-C16E-43B9-9AA9-25C3BE482D62}" type="pres">
      <dgm:prSet presAssocID="{E9A8C958-EAE4-4CE9-B03C-0962A0B324F7}" presName="spacer" presStyleCnt="0"/>
      <dgm:spPr/>
    </dgm:pt>
    <dgm:pt modelId="{2C9BE699-2F70-463D-8B7A-26D293681577}" type="pres">
      <dgm:prSet presAssocID="{AF70736E-0E40-48CC-BF70-672646AB2E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AE99E8-60C6-4F1D-8C6A-FD122ED5C560}" type="pres">
      <dgm:prSet presAssocID="{070FB440-0569-4E92-8AE2-9C4639CA46EB}" presName="spacer" presStyleCnt="0"/>
      <dgm:spPr/>
    </dgm:pt>
    <dgm:pt modelId="{69FA2732-A870-40F6-B663-DF55B1364B3D}" type="pres">
      <dgm:prSet presAssocID="{15C67997-D911-41F0-A452-80F6398181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38E09FE-5D6E-4285-859A-9575CF6F52E0}" type="pres">
      <dgm:prSet presAssocID="{15C67997-D911-41F0-A452-80F6398181C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626F246-4E43-469C-9365-A2CF68EB9D04}" type="presOf" srcId="{54A2F9CD-6665-42D8-97FE-388764EC80AC}" destId="{046FAC60-E946-4304-8738-DA419525F820}" srcOrd="0" destOrd="0" presId="urn:microsoft.com/office/officeart/2005/8/layout/vList2"/>
    <dgm:cxn modelId="{0D1852AF-A1D8-4AEC-A8FA-7DDC3087EA3B}" type="presOf" srcId="{AF70736E-0E40-48CC-BF70-672646AB2EFE}" destId="{2C9BE699-2F70-463D-8B7A-26D293681577}" srcOrd="0" destOrd="0" presId="urn:microsoft.com/office/officeart/2005/8/layout/vList2"/>
    <dgm:cxn modelId="{8E9FECF7-AEC3-4703-8561-1E7A6CEDD57B}" srcId="{15C67997-D911-41F0-A452-80F6398181CD}" destId="{156A2523-831E-4962-8D50-9021B68B0C01}" srcOrd="1" destOrd="0" parTransId="{3D0D7CCE-6F28-436A-B8B9-7DB2EC8BF33C}" sibTransId="{9CF9913C-AB51-4354-B505-547096E463E2}"/>
    <dgm:cxn modelId="{15188482-F483-4662-B402-3036E84C42F1}" type="presOf" srcId="{156A2523-831E-4962-8D50-9021B68B0C01}" destId="{538E09FE-5D6E-4285-859A-9575CF6F52E0}" srcOrd="0" destOrd="1" presId="urn:microsoft.com/office/officeart/2005/8/layout/vList2"/>
    <dgm:cxn modelId="{24946FE7-87AD-4522-8BAC-FA21C53B6837}" srcId="{15C67997-D911-41F0-A452-80F6398181CD}" destId="{B70DA4BA-A6E2-43F8-93FF-A7EFAD6B0E74}" srcOrd="0" destOrd="0" parTransId="{E1F82179-A3CB-4235-9F71-9462B6C52CA8}" sibTransId="{3EA25CB2-9B79-4AC0-9248-FCB375D20C57}"/>
    <dgm:cxn modelId="{876F609C-0675-43B0-B3A1-C496F02086AD}" srcId="{54A2F9CD-6665-42D8-97FE-388764EC80AC}" destId="{AF70736E-0E40-48CC-BF70-672646AB2EFE}" srcOrd="1" destOrd="0" parTransId="{C27D1725-EBB7-4DFC-AEEA-0BCA3CAB496E}" sibTransId="{070FB440-0569-4E92-8AE2-9C4639CA46EB}"/>
    <dgm:cxn modelId="{DEF89922-287A-45EC-BFEE-80391E983F05}" srcId="{15C67997-D911-41F0-A452-80F6398181CD}" destId="{871ABCCC-3135-42D6-A777-0462D4A456AF}" srcOrd="2" destOrd="0" parTransId="{452E31DE-E21C-4738-9B9E-B468B1F9E32C}" sibTransId="{B749F465-DBD0-4A52-A810-2802717673B5}"/>
    <dgm:cxn modelId="{BC8B194A-AFF5-42F4-80D6-C16C9F13DDC5}" type="presOf" srcId="{2C14AB0E-CD79-47F9-81C5-9B2992FACFED}" destId="{E84771B0-2EF3-4818-A5AF-32BAC8B3D1D1}" srcOrd="0" destOrd="0" presId="urn:microsoft.com/office/officeart/2005/8/layout/vList2"/>
    <dgm:cxn modelId="{02812C5B-71D3-47CA-90AE-55B8712ABAD0}" type="presOf" srcId="{871ABCCC-3135-42D6-A777-0462D4A456AF}" destId="{538E09FE-5D6E-4285-859A-9575CF6F52E0}" srcOrd="0" destOrd="2" presId="urn:microsoft.com/office/officeart/2005/8/layout/vList2"/>
    <dgm:cxn modelId="{DD61B0D7-1521-4FA6-83B4-CA777667C07D}" srcId="{54A2F9CD-6665-42D8-97FE-388764EC80AC}" destId="{2C14AB0E-CD79-47F9-81C5-9B2992FACFED}" srcOrd="0" destOrd="0" parTransId="{582E7390-4B8B-4A98-B6D7-B57CD84B1BF2}" sibTransId="{E9A8C958-EAE4-4CE9-B03C-0962A0B324F7}"/>
    <dgm:cxn modelId="{AA5C5347-3568-4000-951B-004B5ED29C3C}" srcId="{54A2F9CD-6665-42D8-97FE-388764EC80AC}" destId="{15C67997-D911-41F0-A452-80F6398181CD}" srcOrd="2" destOrd="0" parTransId="{B5857DAD-E0AF-4F23-BFE5-DD31A23C8CAB}" sibTransId="{AF69A7AF-D68C-4C27-89B6-33E4D2F12051}"/>
    <dgm:cxn modelId="{C050D8B0-7EE0-4EC3-B025-C5BF0F42F14D}" type="presOf" srcId="{15C67997-D911-41F0-A452-80F6398181CD}" destId="{69FA2732-A870-40F6-B663-DF55B1364B3D}" srcOrd="0" destOrd="0" presId="urn:microsoft.com/office/officeart/2005/8/layout/vList2"/>
    <dgm:cxn modelId="{1AB0AD0C-0E1E-4D57-ADDE-36F40470765B}" type="presOf" srcId="{B70DA4BA-A6E2-43F8-93FF-A7EFAD6B0E74}" destId="{538E09FE-5D6E-4285-859A-9575CF6F52E0}" srcOrd="0" destOrd="0" presId="urn:microsoft.com/office/officeart/2005/8/layout/vList2"/>
    <dgm:cxn modelId="{C965577E-5F85-4468-8CAB-56C622B0B903}" type="presParOf" srcId="{046FAC60-E946-4304-8738-DA419525F820}" destId="{E84771B0-2EF3-4818-A5AF-32BAC8B3D1D1}" srcOrd="0" destOrd="0" presId="urn:microsoft.com/office/officeart/2005/8/layout/vList2"/>
    <dgm:cxn modelId="{9F196C70-40CE-453A-8F63-F3C5724C29D8}" type="presParOf" srcId="{046FAC60-E946-4304-8738-DA419525F820}" destId="{8FD0FF8C-C16E-43B9-9AA9-25C3BE482D62}" srcOrd="1" destOrd="0" presId="urn:microsoft.com/office/officeart/2005/8/layout/vList2"/>
    <dgm:cxn modelId="{4555488B-62B3-4E0E-AD60-D6EDA033128E}" type="presParOf" srcId="{046FAC60-E946-4304-8738-DA419525F820}" destId="{2C9BE699-2F70-463D-8B7A-26D293681577}" srcOrd="2" destOrd="0" presId="urn:microsoft.com/office/officeart/2005/8/layout/vList2"/>
    <dgm:cxn modelId="{CB146834-0065-4A57-AFE9-1A6B0847DA5B}" type="presParOf" srcId="{046FAC60-E946-4304-8738-DA419525F820}" destId="{AFAE99E8-60C6-4F1D-8C6A-FD122ED5C560}" srcOrd="3" destOrd="0" presId="urn:microsoft.com/office/officeart/2005/8/layout/vList2"/>
    <dgm:cxn modelId="{E687B554-2C8D-4D72-A345-6E1B7A0D4080}" type="presParOf" srcId="{046FAC60-E946-4304-8738-DA419525F820}" destId="{69FA2732-A870-40F6-B663-DF55B1364B3D}" srcOrd="4" destOrd="0" presId="urn:microsoft.com/office/officeart/2005/8/layout/vList2"/>
    <dgm:cxn modelId="{9F21AD1B-9B34-434A-A036-A387FC57A843}" type="presParOf" srcId="{046FAC60-E946-4304-8738-DA419525F820}" destId="{538E09FE-5D6E-4285-859A-9575CF6F52E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987806-FBB1-4358-986D-33394F0DD20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BDAEF3E-C934-40F5-AE88-E1930FF62F26}">
      <dgm:prSet/>
      <dgm:spPr/>
      <dgm:t>
        <a:bodyPr/>
        <a:lstStyle/>
        <a:p>
          <a:r>
            <a:rPr lang="es-CO" dirty="0"/>
            <a:t>Tiempo total estimado</a:t>
          </a:r>
        </a:p>
      </dgm:t>
    </dgm:pt>
    <dgm:pt modelId="{47813137-EC5C-4D04-862E-2DCF090258B4}" type="parTrans" cxnId="{2E4105E9-D97E-4398-A920-D8A0A6C88F6F}">
      <dgm:prSet/>
      <dgm:spPr/>
      <dgm:t>
        <a:bodyPr/>
        <a:lstStyle/>
        <a:p>
          <a:endParaRPr lang="es-ES"/>
        </a:p>
      </dgm:t>
    </dgm:pt>
    <dgm:pt modelId="{6FEEC8D7-75BC-4346-90C8-F76C9933F235}" type="sibTrans" cxnId="{2E4105E9-D97E-4398-A920-D8A0A6C88F6F}">
      <dgm:prSet/>
      <dgm:spPr/>
      <dgm:t>
        <a:bodyPr/>
        <a:lstStyle/>
        <a:p>
          <a:endParaRPr lang="es-ES"/>
        </a:p>
      </dgm:t>
    </dgm:pt>
    <dgm:pt modelId="{305854EF-F276-409C-9A81-D3457FF47F6E}">
      <dgm:prSet/>
      <dgm:spPr/>
      <dgm:t>
        <a:bodyPr/>
        <a:lstStyle/>
        <a:p>
          <a:r>
            <a:rPr lang="es-CO" dirty="0"/>
            <a:t>Tiempo total realizado:</a:t>
          </a:r>
        </a:p>
      </dgm:t>
    </dgm:pt>
    <dgm:pt modelId="{ADBCE283-327D-4BA8-84F7-AD29D551A390}" type="parTrans" cxnId="{C53B413F-052B-4D44-9135-66CEDF01A91E}">
      <dgm:prSet/>
      <dgm:spPr/>
      <dgm:t>
        <a:bodyPr/>
        <a:lstStyle/>
        <a:p>
          <a:endParaRPr lang="es-ES"/>
        </a:p>
      </dgm:t>
    </dgm:pt>
    <dgm:pt modelId="{6333C7B5-9CA7-4746-97DA-28304452A1F9}" type="sibTrans" cxnId="{C53B413F-052B-4D44-9135-66CEDF01A91E}">
      <dgm:prSet/>
      <dgm:spPr/>
      <dgm:t>
        <a:bodyPr/>
        <a:lstStyle/>
        <a:p>
          <a:endParaRPr lang="es-ES"/>
        </a:p>
      </dgm:t>
    </dgm:pt>
    <dgm:pt modelId="{0177EE3E-3725-4222-806F-C8376B7692C0}">
      <dgm:prSet/>
      <dgm:spPr/>
      <dgm:t>
        <a:bodyPr/>
        <a:lstStyle/>
        <a:p>
          <a:r>
            <a:rPr lang="es-CO" dirty="0"/>
            <a:t>119 horas 53 minutos</a:t>
          </a:r>
        </a:p>
      </dgm:t>
    </dgm:pt>
    <dgm:pt modelId="{8E1E0251-D256-4FB5-9523-938165422ED5}" type="parTrans" cxnId="{F65EA0C3-7F50-4C91-B26F-64551D0E02FB}">
      <dgm:prSet/>
      <dgm:spPr/>
      <dgm:t>
        <a:bodyPr/>
        <a:lstStyle/>
        <a:p>
          <a:endParaRPr lang="es-ES"/>
        </a:p>
      </dgm:t>
    </dgm:pt>
    <dgm:pt modelId="{BBA314A7-8B08-4207-B87E-BE06387E0B34}" type="sibTrans" cxnId="{F65EA0C3-7F50-4C91-B26F-64551D0E02FB}">
      <dgm:prSet/>
      <dgm:spPr/>
      <dgm:t>
        <a:bodyPr/>
        <a:lstStyle/>
        <a:p>
          <a:endParaRPr lang="es-ES"/>
        </a:p>
      </dgm:t>
    </dgm:pt>
    <dgm:pt modelId="{DDBE2E6A-F175-40A5-A29A-43974AB9F9A2}">
      <dgm:prSet/>
      <dgm:spPr/>
      <dgm:t>
        <a:bodyPr/>
        <a:lstStyle/>
        <a:p>
          <a:r>
            <a:rPr lang="es-CO" dirty="0"/>
            <a:t>220 horas</a:t>
          </a:r>
        </a:p>
      </dgm:t>
    </dgm:pt>
    <dgm:pt modelId="{263D2A06-F736-4605-99EE-3AAE6A84AB4E}" type="parTrans" cxnId="{986A8705-BBA8-4C7D-9599-A0407C379792}">
      <dgm:prSet/>
      <dgm:spPr/>
      <dgm:t>
        <a:bodyPr/>
        <a:lstStyle/>
        <a:p>
          <a:endParaRPr lang="es-ES"/>
        </a:p>
      </dgm:t>
    </dgm:pt>
    <dgm:pt modelId="{73E4AD40-EC13-46F9-9CE9-E1CA4D400FF6}" type="sibTrans" cxnId="{986A8705-BBA8-4C7D-9599-A0407C379792}">
      <dgm:prSet/>
      <dgm:spPr/>
      <dgm:t>
        <a:bodyPr/>
        <a:lstStyle/>
        <a:p>
          <a:endParaRPr lang="es-ES"/>
        </a:p>
      </dgm:t>
    </dgm:pt>
    <dgm:pt modelId="{9E007337-CA93-4A3D-8702-425FE2D18D9C}" type="pres">
      <dgm:prSet presAssocID="{92987806-FBB1-4358-986D-33394F0DD20F}" presName="Name0" presStyleCnt="0">
        <dgm:presLayoutVars>
          <dgm:dir/>
          <dgm:animLvl val="lvl"/>
          <dgm:resizeHandles val="exact"/>
        </dgm:presLayoutVars>
      </dgm:prSet>
      <dgm:spPr/>
    </dgm:pt>
    <dgm:pt modelId="{AED5E1CB-7191-4A91-8E48-D31925567543}" type="pres">
      <dgm:prSet presAssocID="{9BDAEF3E-C934-40F5-AE88-E1930FF62F26}" presName="linNode" presStyleCnt="0"/>
      <dgm:spPr/>
    </dgm:pt>
    <dgm:pt modelId="{B4A13BD7-1DDF-4944-83D1-D10DD5893CB0}" type="pres">
      <dgm:prSet presAssocID="{9BDAEF3E-C934-40F5-AE88-E1930FF62F2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24C409B-2C37-4E41-859D-303B905A5D87}" type="pres">
      <dgm:prSet presAssocID="{9BDAEF3E-C934-40F5-AE88-E1930FF62F26}" presName="descendantText" presStyleLbl="alignAccFollowNode1" presStyleIdx="0" presStyleCnt="2">
        <dgm:presLayoutVars>
          <dgm:bulletEnabled val="1"/>
        </dgm:presLayoutVars>
      </dgm:prSet>
      <dgm:spPr/>
    </dgm:pt>
    <dgm:pt modelId="{1E57650B-6A4E-4A36-9D02-D2C490F0C64C}" type="pres">
      <dgm:prSet presAssocID="{6FEEC8D7-75BC-4346-90C8-F76C9933F235}" presName="sp" presStyleCnt="0"/>
      <dgm:spPr/>
    </dgm:pt>
    <dgm:pt modelId="{1C9708D0-646A-4BBD-9B81-4BBC6C24368E}" type="pres">
      <dgm:prSet presAssocID="{305854EF-F276-409C-9A81-D3457FF47F6E}" presName="linNode" presStyleCnt="0"/>
      <dgm:spPr/>
    </dgm:pt>
    <dgm:pt modelId="{9DD13C12-21D3-4D84-9AB3-36F85CFAAEBA}" type="pres">
      <dgm:prSet presAssocID="{305854EF-F276-409C-9A81-D3457FF47F6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A692162-08A1-410D-9878-8902A78933A6}" type="pres">
      <dgm:prSet presAssocID="{305854EF-F276-409C-9A81-D3457FF47F6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86A8705-BBA8-4C7D-9599-A0407C379792}" srcId="{9BDAEF3E-C934-40F5-AE88-E1930FF62F26}" destId="{DDBE2E6A-F175-40A5-A29A-43974AB9F9A2}" srcOrd="0" destOrd="0" parTransId="{263D2A06-F736-4605-99EE-3AAE6A84AB4E}" sibTransId="{73E4AD40-EC13-46F9-9CE9-E1CA4D400FF6}"/>
    <dgm:cxn modelId="{AD749D8E-2A95-41F9-B456-470AC854966B}" type="presOf" srcId="{305854EF-F276-409C-9A81-D3457FF47F6E}" destId="{9DD13C12-21D3-4D84-9AB3-36F85CFAAEBA}" srcOrd="0" destOrd="0" presId="urn:microsoft.com/office/officeart/2005/8/layout/vList5"/>
    <dgm:cxn modelId="{6A9293FC-A73F-499D-A258-5C781E0CE4F1}" type="presOf" srcId="{92987806-FBB1-4358-986D-33394F0DD20F}" destId="{9E007337-CA93-4A3D-8702-425FE2D18D9C}" srcOrd="0" destOrd="0" presId="urn:microsoft.com/office/officeart/2005/8/layout/vList5"/>
    <dgm:cxn modelId="{D2643B0F-C8AF-43A1-85C0-09CE3B09E9CB}" type="presOf" srcId="{9BDAEF3E-C934-40F5-AE88-E1930FF62F26}" destId="{B4A13BD7-1DDF-4944-83D1-D10DD5893CB0}" srcOrd="0" destOrd="0" presId="urn:microsoft.com/office/officeart/2005/8/layout/vList5"/>
    <dgm:cxn modelId="{C53B413F-052B-4D44-9135-66CEDF01A91E}" srcId="{92987806-FBB1-4358-986D-33394F0DD20F}" destId="{305854EF-F276-409C-9A81-D3457FF47F6E}" srcOrd="1" destOrd="0" parTransId="{ADBCE283-327D-4BA8-84F7-AD29D551A390}" sibTransId="{6333C7B5-9CA7-4746-97DA-28304452A1F9}"/>
    <dgm:cxn modelId="{95FA3619-CADF-49AF-A387-9F1E0F1FC3B0}" type="presOf" srcId="{0177EE3E-3725-4222-806F-C8376B7692C0}" destId="{1A692162-08A1-410D-9878-8902A78933A6}" srcOrd="0" destOrd="0" presId="urn:microsoft.com/office/officeart/2005/8/layout/vList5"/>
    <dgm:cxn modelId="{F65EA0C3-7F50-4C91-B26F-64551D0E02FB}" srcId="{305854EF-F276-409C-9A81-D3457FF47F6E}" destId="{0177EE3E-3725-4222-806F-C8376B7692C0}" srcOrd="0" destOrd="0" parTransId="{8E1E0251-D256-4FB5-9523-938165422ED5}" sibTransId="{BBA314A7-8B08-4207-B87E-BE06387E0B34}"/>
    <dgm:cxn modelId="{92A82672-E15B-4FFB-A39E-C7E6D3518A03}" type="presOf" srcId="{DDBE2E6A-F175-40A5-A29A-43974AB9F9A2}" destId="{424C409B-2C37-4E41-859D-303B905A5D87}" srcOrd="0" destOrd="0" presId="urn:microsoft.com/office/officeart/2005/8/layout/vList5"/>
    <dgm:cxn modelId="{2E4105E9-D97E-4398-A920-D8A0A6C88F6F}" srcId="{92987806-FBB1-4358-986D-33394F0DD20F}" destId="{9BDAEF3E-C934-40F5-AE88-E1930FF62F26}" srcOrd="0" destOrd="0" parTransId="{47813137-EC5C-4D04-862E-2DCF090258B4}" sibTransId="{6FEEC8D7-75BC-4346-90C8-F76C9933F235}"/>
    <dgm:cxn modelId="{0A796CB7-0FB7-4493-ABD0-E3694138B421}" type="presParOf" srcId="{9E007337-CA93-4A3D-8702-425FE2D18D9C}" destId="{AED5E1CB-7191-4A91-8E48-D31925567543}" srcOrd="0" destOrd="0" presId="urn:microsoft.com/office/officeart/2005/8/layout/vList5"/>
    <dgm:cxn modelId="{80E04401-CECB-406D-9915-F6D320333CF2}" type="presParOf" srcId="{AED5E1CB-7191-4A91-8E48-D31925567543}" destId="{B4A13BD7-1DDF-4944-83D1-D10DD5893CB0}" srcOrd="0" destOrd="0" presId="urn:microsoft.com/office/officeart/2005/8/layout/vList5"/>
    <dgm:cxn modelId="{700242C2-3A20-4FD0-925F-D9BBE5EAAB3F}" type="presParOf" srcId="{AED5E1CB-7191-4A91-8E48-D31925567543}" destId="{424C409B-2C37-4E41-859D-303B905A5D87}" srcOrd="1" destOrd="0" presId="urn:microsoft.com/office/officeart/2005/8/layout/vList5"/>
    <dgm:cxn modelId="{69216E6F-C0F4-471B-BB12-EDFF2806F40C}" type="presParOf" srcId="{9E007337-CA93-4A3D-8702-425FE2D18D9C}" destId="{1E57650B-6A4E-4A36-9D02-D2C490F0C64C}" srcOrd="1" destOrd="0" presId="urn:microsoft.com/office/officeart/2005/8/layout/vList5"/>
    <dgm:cxn modelId="{41841C42-927C-4F98-8DFE-0E74C3E3FB2A}" type="presParOf" srcId="{9E007337-CA93-4A3D-8702-425FE2D18D9C}" destId="{1C9708D0-646A-4BBD-9B81-4BBC6C24368E}" srcOrd="2" destOrd="0" presId="urn:microsoft.com/office/officeart/2005/8/layout/vList5"/>
    <dgm:cxn modelId="{F1B71957-62F4-4837-89E6-DD44C6771671}" type="presParOf" srcId="{1C9708D0-646A-4BBD-9B81-4BBC6C24368E}" destId="{9DD13C12-21D3-4D84-9AB3-36F85CFAAEBA}" srcOrd="0" destOrd="0" presId="urn:microsoft.com/office/officeart/2005/8/layout/vList5"/>
    <dgm:cxn modelId="{C4BADB53-9C24-445C-9879-C351D252533F}" type="presParOf" srcId="{1C9708D0-646A-4BBD-9B81-4BBC6C24368E}" destId="{1A692162-08A1-410D-9878-8902A78933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771B0-2EF3-4818-A5AF-32BAC8B3D1D1}">
      <dsp:nvSpPr>
        <dsp:cNvPr id="0" name=""/>
        <dsp:cNvSpPr/>
      </dsp:nvSpPr>
      <dsp:spPr>
        <a:xfrm>
          <a:off x="0" y="154802"/>
          <a:ext cx="790836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0" i="0" kern="1200" dirty="0"/>
            <a:t>Ciclo 1: </a:t>
          </a:r>
          <a:r>
            <a:rPr lang="es-CO" sz="1900" b="0" i="0" kern="1200" dirty="0" err="1"/>
            <a:t>Rest</a:t>
          </a:r>
          <a:r>
            <a:rPr lang="es-CO" sz="1900" b="0" i="0" kern="1200" dirty="0"/>
            <a:t> y Front-</a:t>
          </a:r>
          <a:r>
            <a:rPr lang="es-CO" sz="1900" b="0" i="0" kern="1200" dirty="0" err="1"/>
            <a:t>End</a:t>
          </a:r>
          <a:r>
            <a:rPr lang="es-CO" sz="1900" b="0" i="0" kern="1200" dirty="0"/>
            <a:t> Básico</a:t>
          </a:r>
          <a:endParaRPr lang="es-CO" sz="1900" kern="1200" dirty="0"/>
        </a:p>
      </dsp:txBody>
      <dsp:txXfrm>
        <a:off x="22246" y="177048"/>
        <a:ext cx="7863876" cy="411223"/>
      </dsp:txXfrm>
    </dsp:sp>
    <dsp:sp modelId="{2C9BE699-2F70-463D-8B7A-26D293681577}">
      <dsp:nvSpPr>
        <dsp:cNvPr id="0" name=""/>
        <dsp:cNvSpPr/>
      </dsp:nvSpPr>
      <dsp:spPr>
        <a:xfrm>
          <a:off x="0" y="665237"/>
          <a:ext cx="790836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0" i="0" kern="1200"/>
            <a:t>Ciclo 2 : Proyecto Web</a:t>
          </a:r>
          <a:endParaRPr lang="es-CO" sz="1900" kern="1200"/>
        </a:p>
      </dsp:txBody>
      <dsp:txXfrm>
        <a:off x="22246" y="687483"/>
        <a:ext cx="7863876" cy="411223"/>
      </dsp:txXfrm>
    </dsp:sp>
    <dsp:sp modelId="{69FA2732-A870-40F6-B663-DF55B1364B3D}">
      <dsp:nvSpPr>
        <dsp:cNvPr id="0" name=""/>
        <dsp:cNvSpPr/>
      </dsp:nvSpPr>
      <dsp:spPr>
        <a:xfrm>
          <a:off x="0" y="1175672"/>
          <a:ext cx="790836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0" i="0" kern="1200"/>
            <a:t>Ciclo3: </a:t>
          </a:r>
          <a:endParaRPr lang="es-CO" sz="1900" kern="1200"/>
        </a:p>
      </dsp:txBody>
      <dsp:txXfrm>
        <a:off x="22246" y="1197918"/>
        <a:ext cx="7863876" cy="411223"/>
      </dsp:txXfrm>
    </dsp:sp>
    <dsp:sp modelId="{538E09FE-5D6E-4285-859A-9575CF6F52E0}">
      <dsp:nvSpPr>
        <dsp:cNvPr id="0" name=""/>
        <dsp:cNvSpPr/>
      </dsp:nvSpPr>
      <dsp:spPr>
        <a:xfrm>
          <a:off x="0" y="1631387"/>
          <a:ext cx="7908368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9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500" b="1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1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la capa de persistencia de la aplicación con sus pruebas.</a:t>
          </a:r>
          <a:endParaRPr lang="es-CO" sz="15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500" b="1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2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capa lógica de la aplicación y conectar la lógica con los recursos, la lógica con la persistencias. Desarrollar pruebas de la lógica.</a:t>
          </a:r>
          <a:endParaRPr lang="es-CO" sz="15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500" b="1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3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Integrar el </a:t>
          </a:r>
          <a:r>
            <a:rPr lang="es-CO" sz="1500" b="0" i="0" kern="120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front-end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con el back-</a:t>
          </a:r>
          <a:r>
            <a:rPr lang="es-CO" sz="1500" b="0" i="0" kern="120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end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. Mejorar la interface usuario de la aplicación. Realizar pruebas de usabilidad y de sistema.</a:t>
          </a:r>
          <a:endParaRPr lang="es-CO" sz="15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0" y="1631387"/>
        <a:ext cx="7908368" cy="1415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C409B-2C37-4E41-859D-303B905A5D87}">
      <dsp:nvSpPr>
        <dsp:cNvPr id="0" name=""/>
        <dsp:cNvSpPr/>
      </dsp:nvSpPr>
      <dsp:spPr>
        <a:xfrm rot="5400000">
          <a:off x="3900670" y="-1364690"/>
          <a:ext cx="1208299" cy="4239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3400" kern="1200" dirty="0"/>
            <a:t>220 horas</a:t>
          </a:r>
        </a:p>
      </dsp:txBody>
      <dsp:txXfrm rot="-5400000">
        <a:off x="2384904" y="210060"/>
        <a:ext cx="4180847" cy="1090331"/>
      </dsp:txXfrm>
    </dsp:sp>
    <dsp:sp modelId="{B4A13BD7-1DDF-4944-83D1-D10DD5893CB0}">
      <dsp:nvSpPr>
        <dsp:cNvPr id="0" name=""/>
        <dsp:cNvSpPr/>
      </dsp:nvSpPr>
      <dsp:spPr>
        <a:xfrm>
          <a:off x="0" y="37"/>
          <a:ext cx="2384904" cy="15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/>
            <a:t>Tiempo total estimado</a:t>
          </a:r>
        </a:p>
      </dsp:txBody>
      <dsp:txXfrm>
        <a:off x="73730" y="73767"/>
        <a:ext cx="2237444" cy="1362914"/>
      </dsp:txXfrm>
    </dsp:sp>
    <dsp:sp modelId="{1A692162-08A1-410D-9878-8902A78933A6}">
      <dsp:nvSpPr>
        <dsp:cNvPr id="0" name=""/>
        <dsp:cNvSpPr/>
      </dsp:nvSpPr>
      <dsp:spPr>
        <a:xfrm rot="5400000">
          <a:off x="3900670" y="221203"/>
          <a:ext cx="1208299" cy="4239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3400" kern="1200" dirty="0"/>
            <a:t>119 horas 53 minutos</a:t>
          </a:r>
        </a:p>
      </dsp:txBody>
      <dsp:txXfrm rot="-5400000">
        <a:off x="2384904" y="1795953"/>
        <a:ext cx="4180847" cy="1090331"/>
      </dsp:txXfrm>
    </dsp:sp>
    <dsp:sp modelId="{9DD13C12-21D3-4D84-9AB3-36F85CFAAEBA}">
      <dsp:nvSpPr>
        <dsp:cNvPr id="0" name=""/>
        <dsp:cNvSpPr/>
      </dsp:nvSpPr>
      <dsp:spPr>
        <a:xfrm>
          <a:off x="0" y="1585931"/>
          <a:ext cx="2384904" cy="15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/>
            <a:t>Tiempo total realizado:</a:t>
          </a:r>
        </a:p>
      </dsp:txBody>
      <dsp:txXfrm>
        <a:off x="73730" y="1659661"/>
        <a:ext cx="2237444" cy="136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75480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9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206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1522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1798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9246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73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01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3805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608310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6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298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7871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1724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450" y="370829"/>
            <a:ext cx="4731900" cy="31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741263" y="1498556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5400" b="1" i="0" u="none" strike="noStrike" cap="none" dirty="0" err="1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Oculus</a:t>
            </a:r>
            <a:endParaRPr lang="es-CO" sz="5400" b="1" i="0" u="none" strike="noStrike" cap="none" dirty="0">
              <a:solidFill>
                <a:srgbClr val="FF8C3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722375" y="3685032"/>
            <a:ext cx="7810200" cy="2120100"/>
          </a:xfrm>
          <a:prstGeom prst="rect">
            <a:avLst/>
          </a:prstGeom>
          <a:noFill/>
          <a:ln>
            <a:noFill/>
          </a:ln>
        </p:spPr>
        <p:txBody>
          <a:bodyPr lIns="182875" tIns="0" rIns="91425" bIns="45700" anchor="t" anchorCtr="0">
            <a:noAutofit/>
          </a:bodyPr>
          <a:lstStyle/>
          <a:p>
            <a:pPr marL="36576" marR="0" lvl="0" indent="-1117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Germán Camilo Andrade</a:t>
            </a:r>
          </a:p>
          <a:p>
            <a:pPr marL="36576" marR="0" lvl="0" indent="-1117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Ana María Espinosa</a:t>
            </a:r>
          </a:p>
          <a:p>
            <a:pPr marL="36576" marR="0" lvl="0" indent="-11176" algn="r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Fabio Andrés López</a:t>
            </a:r>
          </a:p>
          <a:p>
            <a:pPr marL="36576" marR="0" lvl="0" indent="-11176" algn="r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Sneider</a:t>
            </a:r>
            <a:r>
              <a:rPr lang="es-CO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Velandia</a:t>
            </a:r>
            <a:endParaRPr lang="es-CO" sz="24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6" name="Picture 2" descr="Resultado de imagen de gafas icono blanco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2" b="6486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86" b="31650"/>
          <a:stretch/>
        </p:blipFill>
        <p:spPr bwMode="auto">
          <a:xfrm>
            <a:off x="5359350" y="211426"/>
            <a:ext cx="39243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Reporte de lista de tareas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r="1835" b="16742"/>
          <a:stretch/>
        </p:blipFill>
        <p:spPr>
          <a:xfrm>
            <a:off x="179512" y="2060848"/>
            <a:ext cx="8036372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946404" y="758952"/>
            <a:ext cx="7063740" cy="725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8766F"/>
              </a:buClr>
              <a:buSzPct val="25000"/>
              <a:buFont typeface="Verdana"/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Reflexiones de fin de ciclo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18850" tIns="0" rIns="91425" bIns="45700" anchor="t" anchorCtr="0">
            <a:noAutofit/>
          </a:bodyPr>
          <a:lstStyle/>
          <a:p>
            <a:pPr marL="0" marR="36576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B75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Lecciones aprendidas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82875" tIns="91425" rIns="91425" bIns="45700" anchor="t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Hacer reuniones de control semanalmente.</a:t>
            </a:r>
          </a:p>
          <a:p>
            <a:pPr marL="457200" marR="0" lvl="0" indent="-381000" algn="just" rt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Tener una mejor capacitación sobre las utilidades de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teamwork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importante definir los roles de los participantes del equipo y contar con el compromiso de todos para su cumplimiento.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comunicación entre los integrantes del equipo permite a todos estar enterados de lo que ocurre y permite expresar la conformidad o inconformidad.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946404" y="-33104"/>
            <a:ext cx="726948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Oportunidades de mejora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idx="1"/>
          </p:nvPr>
        </p:nvSpPr>
        <p:spPr>
          <a:xfrm>
            <a:off x="946404" y="1308482"/>
            <a:ext cx="6446520" cy="4351337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45700" anchor="t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Realizar un sistema de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login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que los usuarios puedan autenticarse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Elevar niveles de seguridad de la aplicación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Implementar un sistema de multas para las reservas que se entregadas después de la fecha limite.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Realizar reuniones periódicas que permitan a los miembros del equipo discutir el progreso del proyecto y realizar una evaluación sobre lo desarrollado. También las reuniones servirán para revisar seguimiento del avance.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17850" y="-2331640"/>
            <a:ext cx="7063740" cy="40416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8766F"/>
              </a:buClr>
              <a:buSzPct val="25000"/>
              <a:buFont typeface="Verdana"/>
              <a:buNone/>
            </a:pPr>
            <a:r>
              <a:rPr lang="es-CO" sz="3600" b="0" i="0" u="none" strike="noStrike" cap="none" dirty="0">
                <a:solidFill>
                  <a:srgbClr val="78766F"/>
                </a:solidFill>
                <a:latin typeface="Verdana"/>
                <a:ea typeface="Verdana"/>
                <a:cs typeface="Verdana"/>
                <a:sym typeface="Verdana"/>
              </a:rPr>
              <a:t>Desarrollo del producto</a:t>
            </a: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062693888"/>
              </p:ext>
            </p:extLst>
          </p:nvPr>
        </p:nvGraphicFramePr>
        <p:xfrm>
          <a:off x="395536" y="2492896"/>
          <a:ext cx="7908368" cy="3202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0" y="188640"/>
            <a:ext cx="3707904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2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Requerimientos completados</a:t>
            </a: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9872" y="1124744"/>
            <a:ext cx="4825247" cy="5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8C3C"/>
              </a:buClr>
              <a:buSzPct val="25000"/>
            </a:pPr>
            <a:r>
              <a:rPr lang="es-CO" sz="3600" b="1" dirty="0" err="1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LoC</a:t>
            </a:r>
            <a:endParaRPr lang="es-CO" sz="3600" b="1" dirty="0">
              <a:solidFill>
                <a:srgbClr val="FF8C3C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5415674" y="2993750"/>
            <a:ext cx="3351600" cy="1524900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45700" anchor="t" anchorCtr="0">
            <a:noAutofit/>
          </a:bodyPr>
          <a:lstStyle/>
          <a:p>
            <a:pPr marL="142240" marR="0" lvl="0" indent="-142240" algn="l" rtl="0">
              <a:spcBef>
                <a:spcPts val="0"/>
              </a:spcBef>
              <a:buClr>
                <a:schemeClr val="accent1"/>
              </a:buClr>
              <a:buSzPct val="93333"/>
              <a:buFont typeface="Noto Sans Symbols"/>
              <a:buNone/>
            </a:pPr>
            <a:r>
              <a:rPr lang="es-CO" sz="2400" b="1" dirty="0"/>
              <a:t>Cubrimiento</a:t>
            </a:r>
          </a:p>
          <a:p>
            <a:pPr marL="76200" marR="0" lvl="0" indent="0" algn="l" rtl="0">
              <a:spcBef>
                <a:spcPts val="0"/>
              </a:spcBef>
              <a:buSzPct val="100000"/>
              <a:buNone/>
            </a:pPr>
            <a:r>
              <a:rPr lang="es-CO" sz="2400"/>
              <a:t>back: 56,4%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066312" y="675400"/>
            <a:ext cx="7685100" cy="8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latin typeface="Open Sans"/>
                <a:ea typeface="Open Sans"/>
                <a:cs typeface="Open Sans"/>
                <a:sym typeface="Open Sans"/>
              </a:rPr>
              <a:t>web: 53081 LoC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066325" y="1085175"/>
            <a:ext cx="7685100" cy="8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1800" b="1">
                <a:latin typeface="Open Sans"/>
                <a:ea typeface="Open Sans"/>
                <a:cs typeface="Open Sans"/>
                <a:sym typeface="Open Sans"/>
              </a:rPr>
              <a:t>back: 1247 LoC</a:t>
            </a:r>
          </a:p>
        </p:txBody>
      </p:sp>
      <p:grpSp>
        <p:nvGrpSpPr>
          <p:cNvPr id="115" name="Shape 115"/>
          <p:cNvGrpSpPr/>
          <p:nvPr/>
        </p:nvGrpSpPr>
        <p:grpSpPr>
          <a:xfrm>
            <a:off x="936453" y="3548925"/>
            <a:ext cx="4206914" cy="1434561"/>
            <a:chOff x="2308678" y="3466675"/>
            <a:chExt cx="4206914" cy="1434561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3">
              <a:alphaModFix/>
            </a:blip>
            <a:srcRect l="32176" t="41748" r="51919"/>
            <a:stretch/>
          </p:blipFill>
          <p:spPr>
            <a:xfrm>
              <a:off x="3611643" y="3466675"/>
              <a:ext cx="1690360" cy="1434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 rotWithShape="1">
            <a:blip r:embed="rId3">
              <a:alphaModFix/>
            </a:blip>
            <a:srcRect l="88581" t="41745"/>
            <a:stretch/>
          </p:blipFill>
          <p:spPr>
            <a:xfrm>
              <a:off x="5302005" y="3466675"/>
              <a:ext cx="1213587" cy="1434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 rotWithShape="1">
            <a:blip r:embed="rId3">
              <a:alphaModFix/>
            </a:blip>
            <a:srcRect t="41745" r="87740"/>
            <a:stretch/>
          </p:blipFill>
          <p:spPr>
            <a:xfrm>
              <a:off x="2308678" y="3466675"/>
              <a:ext cx="1302975" cy="1434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Shape 119"/>
          <p:cNvGrpSpPr/>
          <p:nvPr/>
        </p:nvGrpSpPr>
        <p:grpSpPr>
          <a:xfrm>
            <a:off x="2819854" y="538118"/>
            <a:ext cx="3155867" cy="1990806"/>
            <a:chOff x="4287529" y="579218"/>
            <a:chExt cx="3155867" cy="1990806"/>
          </a:xfrm>
        </p:grpSpPr>
        <p:grpSp>
          <p:nvGrpSpPr>
            <p:cNvPr id="120" name="Shape 120"/>
            <p:cNvGrpSpPr/>
            <p:nvPr/>
          </p:nvGrpSpPr>
          <p:grpSpPr>
            <a:xfrm>
              <a:off x="5309928" y="579218"/>
              <a:ext cx="2133467" cy="1990806"/>
              <a:chOff x="6100578" y="871693"/>
              <a:chExt cx="2133467" cy="1990806"/>
            </a:xfrm>
          </p:grpSpPr>
          <p:pic>
            <p:nvPicPr>
              <p:cNvPr id="121" name="Shape 121"/>
              <p:cNvPicPr preferRelativeResize="0"/>
              <p:nvPr/>
            </p:nvPicPr>
            <p:blipFill rotWithShape="1">
              <a:blip r:embed="rId4">
                <a:alphaModFix/>
              </a:blip>
              <a:srcRect l="40066" t="640" r="49610" b="-639"/>
              <a:stretch/>
            </p:blipFill>
            <p:spPr>
              <a:xfrm>
                <a:off x="6100578" y="871700"/>
                <a:ext cx="1301700" cy="199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Shape 122"/>
              <p:cNvPicPr preferRelativeResize="0"/>
              <p:nvPr/>
            </p:nvPicPr>
            <p:blipFill rotWithShape="1">
              <a:blip r:embed="rId4">
                <a:alphaModFix/>
              </a:blip>
              <a:srcRect l="93394"/>
              <a:stretch/>
            </p:blipFill>
            <p:spPr>
              <a:xfrm>
                <a:off x="7401246" y="871693"/>
                <a:ext cx="832800" cy="1990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" name="Shape 123"/>
            <p:cNvPicPr preferRelativeResize="0"/>
            <p:nvPr/>
          </p:nvPicPr>
          <p:blipFill rotWithShape="1">
            <a:blip r:embed="rId4">
              <a:alphaModFix/>
            </a:blip>
            <a:srcRect l="14988" t="640" r="76904" b="-639"/>
            <a:stretch/>
          </p:blipFill>
          <p:spPr>
            <a:xfrm>
              <a:off x="4287529" y="579225"/>
              <a:ext cx="1022400" cy="199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Shape 124"/>
          <p:cNvSpPr txBox="1"/>
          <p:nvPr/>
        </p:nvSpPr>
        <p:spPr>
          <a:xfrm>
            <a:off x="936450" y="2980650"/>
            <a:ext cx="7685100" cy="8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2400" b="1">
                <a:latin typeface="Verdana"/>
                <a:ea typeface="Verdana"/>
                <a:cs typeface="Verdana"/>
                <a:sym typeface="Verdana"/>
              </a:rPr>
              <a:t>Documentación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184000" cy="10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Deuda técnica</a:t>
            </a:r>
          </a:p>
        </p:txBody>
      </p:sp>
      <p:pic>
        <p:nvPicPr>
          <p:cNvPr id="131" name="Shape 13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3519" r="40165"/>
          <a:stretch/>
        </p:blipFill>
        <p:spPr>
          <a:xfrm>
            <a:off x="467544" y="4898074"/>
            <a:ext cx="7096500" cy="1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l="92285"/>
          <a:stretch/>
        </p:blipFill>
        <p:spPr>
          <a:xfrm>
            <a:off x="7571517" y="4898074"/>
            <a:ext cx="972300" cy="1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99" y="1051500"/>
            <a:ext cx="5916525" cy="34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Deuda técnica y </a:t>
            </a:r>
            <a:r>
              <a:rPr lang="es-CO" sz="3600" b="1" i="0" u="none" strike="noStrike" cap="none" dirty="0" err="1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LoC</a:t>
            </a:r>
            <a:endParaRPr lang="es-CO" sz="3600" b="1" i="0" u="none" strike="noStrike" cap="none" dirty="0">
              <a:solidFill>
                <a:srgbClr val="FF8C3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4" y="1691322"/>
            <a:ext cx="8183876" cy="329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946404" y="758952"/>
            <a:ext cx="7063740" cy="9418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8766F"/>
              </a:buClr>
              <a:buSzPct val="25000"/>
              <a:buFont typeface="Verdana"/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Desarrollo del proceso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18850" tIns="0" rIns="91425" bIns="45700" anchor="t" anchorCtr="0">
            <a:noAutofit/>
          </a:bodyPr>
          <a:lstStyle/>
          <a:p>
            <a:pPr marL="0" marR="36576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B75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46404" y="0"/>
            <a:ext cx="7269480" cy="13255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Diagrama de Gantt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l="40821" b="16597"/>
          <a:stretch/>
        </p:blipFill>
        <p:spPr>
          <a:xfrm>
            <a:off x="1108992" y="1691322"/>
            <a:ext cx="6120274" cy="216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12648"/>
          <a:stretch/>
        </p:blipFill>
        <p:spPr>
          <a:xfrm>
            <a:off x="122375" y="3933056"/>
            <a:ext cx="8093509" cy="2232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46404" y="0"/>
            <a:ext cx="7269480" cy="13255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Tiempos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897851871"/>
              </p:ext>
            </p:extLst>
          </p:nvPr>
        </p:nvGraphicFramePr>
        <p:xfrm>
          <a:off x="755576" y="1844824"/>
          <a:ext cx="662473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932368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25</TotalTime>
  <Words>286</Words>
  <Application>Microsoft Office PowerPoint</Application>
  <PresentationFormat>Presentación en pantalla (4:3)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Century Schoolbook</vt:lpstr>
      <vt:lpstr>Wingdings 2</vt:lpstr>
      <vt:lpstr>Open Sans</vt:lpstr>
      <vt:lpstr>Verdana</vt:lpstr>
      <vt:lpstr>Arial</vt:lpstr>
      <vt:lpstr>Noto Sans Symbols</vt:lpstr>
      <vt:lpstr>View</vt:lpstr>
      <vt:lpstr>Oculus</vt:lpstr>
      <vt:lpstr>Desarrollo del producto</vt:lpstr>
      <vt:lpstr>Requerimientos completados</vt:lpstr>
      <vt:lpstr>LoC</vt:lpstr>
      <vt:lpstr>Deuda técnica</vt:lpstr>
      <vt:lpstr>Deuda técnica y LoC</vt:lpstr>
      <vt:lpstr>Desarrollo del proceso</vt:lpstr>
      <vt:lpstr>Diagrama de Gantt</vt:lpstr>
      <vt:lpstr>Tiempos</vt:lpstr>
      <vt:lpstr>Reporte de lista de tareas</vt:lpstr>
      <vt:lpstr>Reflexiones de fin de ciclo</vt:lpstr>
      <vt:lpstr>Lecciones aprendidas</vt:lpstr>
      <vt:lpstr>Oportunidades de mejora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Oculus</dc:title>
  <dc:creator>German</dc:creator>
  <cp:lastModifiedBy>German  Camilo Andrade Mayorga</cp:lastModifiedBy>
  <cp:revision>6</cp:revision>
  <dcterms:modified xsi:type="dcterms:W3CDTF">2016-11-24T19:59:55Z</dcterms:modified>
</cp:coreProperties>
</file>